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notesMasterIdLst>
    <p:notesMasterId r:id="rId26"/>
  </p:notesMasterIdLst>
  <p:sldIdLst>
    <p:sldId id="257" r:id="rId10"/>
    <p:sldId id="259" r:id="rId11"/>
    <p:sldId id="260" r:id="rId12"/>
    <p:sldId id="261" r:id="rId13"/>
    <p:sldId id="264" r:id="rId14"/>
    <p:sldId id="265" r:id="rId15"/>
    <p:sldId id="280" r:id="rId16"/>
    <p:sldId id="268" r:id="rId17"/>
    <p:sldId id="267" r:id="rId18"/>
    <p:sldId id="281" r:id="rId19"/>
    <p:sldId id="272" r:id="rId20"/>
    <p:sldId id="270" r:id="rId21"/>
    <p:sldId id="274" r:id="rId22"/>
    <p:sldId id="277" r:id="rId23"/>
    <p:sldId id="278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unnegin\Desktop\2014-15%20Assessment%20Results\Copy%20of%202013-2015%20%20ELPA%20Reading%20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unnegin\Desktop\2014-15%20Assessment%20Results\Copy%20of%202014-2015%20G8%20Math%20Graph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Provincial Reading Assessment at Grade 2</a:t>
            </a:r>
          </a:p>
          <a:p>
            <a:pPr>
              <a:defRPr/>
            </a:pPr>
            <a:r>
              <a:rPr lang="en-CA"/>
              <a:t>Percentage of Students at Appropriate or Above by District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 by District'!$B$2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'G2 by District'!$A$3:$A$7</c:f>
              <c:strCache>
                <c:ptCount val="5"/>
                <c:pt idx="0">
                  <c:v>ASD North
(n=486)</c:v>
                </c:pt>
                <c:pt idx="1">
                  <c:v>ASD East
(n=1148)</c:v>
                </c:pt>
                <c:pt idx="2">
                  <c:v>ASD South
(n=1748)</c:v>
                </c:pt>
                <c:pt idx="3">
                  <c:v>ASD West
(n=1667)</c:v>
                </c:pt>
                <c:pt idx="4">
                  <c:v>Province
(n=5049)</c:v>
                </c:pt>
              </c:strCache>
            </c:strRef>
          </c:cat>
          <c:val>
            <c:numRef>
              <c:f>'G2 by District'!$B$3:$B$7</c:f>
              <c:numCache>
                <c:formatCode>General</c:formatCode>
                <c:ptCount val="5"/>
                <c:pt idx="0">
                  <c:v>83.2</c:v>
                </c:pt>
                <c:pt idx="1">
                  <c:v>75.5</c:v>
                </c:pt>
                <c:pt idx="2">
                  <c:v>80.3</c:v>
                </c:pt>
                <c:pt idx="3">
                  <c:v>80.3</c:v>
                </c:pt>
                <c:pt idx="4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'G2 by District'!$C$2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'G2 by District'!$A$3:$A$7</c:f>
              <c:strCache>
                <c:ptCount val="5"/>
                <c:pt idx="0">
                  <c:v>ASD North
(n=486)</c:v>
                </c:pt>
                <c:pt idx="1">
                  <c:v>ASD East
(n=1148)</c:v>
                </c:pt>
                <c:pt idx="2">
                  <c:v>ASD South
(n=1748)</c:v>
                </c:pt>
                <c:pt idx="3">
                  <c:v>ASD West
(n=1667)</c:v>
                </c:pt>
                <c:pt idx="4">
                  <c:v>Province
(n=5049)</c:v>
                </c:pt>
              </c:strCache>
            </c:strRef>
          </c:cat>
          <c:val>
            <c:numRef>
              <c:f>'G2 by District'!$C$3:$C$7</c:f>
              <c:numCache>
                <c:formatCode>General</c:formatCode>
                <c:ptCount val="5"/>
                <c:pt idx="0">
                  <c:v>76.7</c:v>
                </c:pt>
                <c:pt idx="1">
                  <c:v>72.599999999999994</c:v>
                </c:pt>
                <c:pt idx="2">
                  <c:v>81.400000000000006</c:v>
                </c:pt>
                <c:pt idx="3">
                  <c:v>76.8</c:v>
                </c:pt>
                <c:pt idx="4">
                  <c:v>77.5</c:v>
                </c:pt>
              </c:numCache>
            </c:numRef>
          </c:val>
        </c:ser>
        <c:ser>
          <c:idx val="2"/>
          <c:order val="2"/>
          <c:tx>
            <c:strRef>
              <c:f>'G2 by District'!$D$2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'G2 by District'!$A$3:$A$7</c:f>
              <c:strCache>
                <c:ptCount val="5"/>
                <c:pt idx="0">
                  <c:v>ASD North
(n=486)</c:v>
                </c:pt>
                <c:pt idx="1">
                  <c:v>ASD East
(n=1148)</c:v>
                </c:pt>
                <c:pt idx="2">
                  <c:v>ASD South
(n=1748)</c:v>
                </c:pt>
                <c:pt idx="3">
                  <c:v>ASD West
(n=1667)</c:v>
                </c:pt>
                <c:pt idx="4">
                  <c:v>Province
(n=5049)</c:v>
                </c:pt>
              </c:strCache>
            </c:strRef>
          </c:cat>
          <c:val>
            <c:numRef>
              <c:f>'G2 by District'!$D$3:$D$7</c:f>
              <c:numCache>
                <c:formatCode>General</c:formatCode>
                <c:ptCount val="5"/>
                <c:pt idx="0">
                  <c:v>77.2</c:v>
                </c:pt>
                <c:pt idx="1">
                  <c:v>72.8</c:v>
                </c:pt>
                <c:pt idx="2">
                  <c:v>79.099999999999994</c:v>
                </c:pt>
                <c:pt idx="3">
                  <c:v>77.3</c:v>
                </c:pt>
                <c:pt idx="4">
                  <c:v>76.900000000000006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75112"/>
        <c:axId val="144175896"/>
      </c:barChart>
      <c:catAx>
        <c:axId val="1441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175896"/>
        <c:crosses val="autoZero"/>
        <c:auto val="1"/>
        <c:lblAlgn val="ctr"/>
        <c:lblOffset val="100"/>
        <c:noMultiLvlLbl val="0"/>
      </c:catAx>
      <c:valAx>
        <c:axId val="1441758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417511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CA" sz="1000"/>
              <a:t>English Language Proficiency Assessment: Reading</a:t>
            </a:r>
          </a:p>
          <a:p>
            <a:pPr>
              <a:defRPr sz="1000"/>
            </a:pPr>
            <a:r>
              <a:rPr lang="en-CA" sz="1000"/>
              <a:t>Percentage of Students at Appropriate or Higher</a:t>
            </a:r>
          </a:p>
          <a:p>
            <a:pPr>
              <a:defRPr sz="1000"/>
            </a:pPr>
            <a:r>
              <a:rPr lang="en-CA" sz="1000"/>
              <a:t>District Data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'R-ELPA Dist Achieve'!$B$2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'R-ELPA Dist Achieve'!$A$3:$A$7</c:f>
              <c:strCache>
                <c:ptCount val="5"/>
                <c:pt idx="0">
                  <c:v>ASD-N
(*N=630)</c:v>
                </c:pt>
                <c:pt idx="1">
                  <c:v>ASD-E
(*N=1176)</c:v>
                </c:pt>
                <c:pt idx="2">
                  <c:v>ASD-S
(*N=1656)</c:v>
                </c:pt>
                <c:pt idx="3">
                  <c:v>ASD-W
(*N=1746)</c:v>
                </c:pt>
                <c:pt idx="4">
                  <c:v>Province
(*N=5237)</c:v>
                </c:pt>
              </c:strCache>
            </c:strRef>
          </c:cat>
          <c:val>
            <c:numRef>
              <c:f>'R-ELPA Dist Achieve'!$B$3:$B$7</c:f>
              <c:numCache>
                <c:formatCode>General</c:formatCode>
                <c:ptCount val="5"/>
                <c:pt idx="0">
                  <c:v>77.900000000000006</c:v>
                </c:pt>
                <c:pt idx="1">
                  <c:v>79.2</c:v>
                </c:pt>
                <c:pt idx="2">
                  <c:v>77.5</c:v>
                </c:pt>
                <c:pt idx="3">
                  <c:v>78.599999999999994</c:v>
                </c:pt>
                <c:pt idx="4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'R-ELPA Dist Achieve'!$C$2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'R-ELPA Dist Achieve'!$A$3:$A$7</c:f>
              <c:strCache>
                <c:ptCount val="5"/>
                <c:pt idx="0">
                  <c:v>ASD-N
(*N=630)</c:v>
                </c:pt>
                <c:pt idx="1">
                  <c:v>ASD-E
(*N=1176)</c:v>
                </c:pt>
                <c:pt idx="2">
                  <c:v>ASD-S
(*N=1656)</c:v>
                </c:pt>
                <c:pt idx="3">
                  <c:v>ASD-W
(*N=1746)</c:v>
                </c:pt>
                <c:pt idx="4">
                  <c:v>Province
(*N=5237)</c:v>
                </c:pt>
              </c:strCache>
            </c:strRef>
          </c:cat>
          <c:val>
            <c:numRef>
              <c:f>'R-ELPA Dist Achieve'!$C$3:$C$7</c:f>
              <c:numCache>
                <c:formatCode>General</c:formatCode>
                <c:ptCount val="5"/>
                <c:pt idx="0">
                  <c:v>77.3</c:v>
                </c:pt>
                <c:pt idx="1">
                  <c:v>81</c:v>
                </c:pt>
                <c:pt idx="2">
                  <c:v>82.2</c:v>
                </c:pt>
                <c:pt idx="3">
                  <c:v>80.400000000000006</c:v>
                </c:pt>
                <c:pt idx="4">
                  <c:v>80.400000000000006</c:v>
                </c:pt>
              </c:numCache>
            </c:numRef>
          </c:val>
        </c:ser>
        <c:ser>
          <c:idx val="2"/>
          <c:order val="2"/>
          <c:tx>
            <c:strRef>
              <c:f>'R-ELPA Dist Achieve'!$D$2</c:f>
              <c:strCache>
                <c:ptCount val="1"/>
                <c:pt idx="0">
                  <c:v>2015*</c:v>
                </c:pt>
              </c:strCache>
            </c:strRef>
          </c:tx>
          <c:invertIfNegative val="0"/>
          <c:cat>
            <c:strRef>
              <c:f>'R-ELPA Dist Achieve'!$A$3:$A$7</c:f>
              <c:strCache>
                <c:ptCount val="5"/>
                <c:pt idx="0">
                  <c:v>ASD-N
(*N=630)</c:v>
                </c:pt>
                <c:pt idx="1">
                  <c:v>ASD-E
(*N=1176)</c:v>
                </c:pt>
                <c:pt idx="2">
                  <c:v>ASD-S
(*N=1656)</c:v>
                </c:pt>
                <c:pt idx="3">
                  <c:v>ASD-W
(*N=1746)</c:v>
                </c:pt>
                <c:pt idx="4">
                  <c:v>Province
(*N=5237)</c:v>
                </c:pt>
              </c:strCache>
            </c:strRef>
          </c:cat>
          <c:val>
            <c:numRef>
              <c:f>'R-ELPA Dist Achieve'!$D$3:$D$7</c:f>
              <c:numCache>
                <c:formatCode>General</c:formatCode>
                <c:ptCount val="5"/>
                <c:pt idx="0">
                  <c:v>75.7</c:v>
                </c:pt>
                <c:pt idx="1">
                  <c:v>78.400000000000006</c:v>
                </c:pt>
                <c:pt idx="2">
                  <c:v>79.599999999999994</c:v>
                </c:pt>
                <c:pt idx="3">
                  <c:v>78.5</c:v>
                </c:pt>
                <c:pt idx="4">
                  <c:v>78.3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47768"/>
        <c:axId val="146504496"/>
      </c:barChart>
      <c:catAx>
        <c:axId val="145547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6504496"/>
        <c:crosses val="autoZero"/>
        <c:auto val="1"/>
        <c:lblAlgn val="ctr"/>
        <c:lblOffset val="100"/>
        <c:noMultiLvlLbl val="0"/>
      </c:catAx>
      <c:valAx>
        <c:axId val="1465044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5547768"/>
        <c:crosses val="autoZero"/>
        <c:crossBetween val="between"/>
        <c:majorUnit val="10"/>
        <c:minorUnit val="0.4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CA" sz="1400" dirty="0"/>
              <a:t>English </a:t>
            </a:r>
            <a:r>
              <a:rPr lang="en-CA" sz="1400" dirty="0" smtClean="0"/>
              <a:t>Language </a:t>
            </a:r>
            <a:r>
              <a:rPr lang="en-CA" sz="1400" dirty="0"/>
              <a:t>Proficiency Assessment: Writing</a:t>
            </a:r>
            <a:br>
              <a:rPr lang="en-CA" sz="1400" dirty="0"/>
            </a:br>
            <a:r>
              <a:rPr lang="en-CA" sz="1400" dirty="0"/>
              <a:t>Percentage of Students at Appropriate or Above</a:t>
            </a:r>
            <a:br>
              <a:rPr lang="en-CA" sz="1400" dirty="0"/>
            </a:br>
            <a:r>
              <a:rPr lang="en-CA" sz="1400" dirty="0"/>
              <a:t>District Data</a:t>
            </a:r>
          </a:p>
        </c:rich>
      </c:tx>
      <c:layout>
        <c:manualLayout>
          <c:xMode val="edge"/>
          <c:yMode val="edge"/>
          <c:x val="0.1625600015142338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'W-ELPA New Dist'!$B$2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'W-ELPA New Dist'!$A$3:$A$7</c:f>
              <c:strCache>
                <c:ptCount val="5"/>
                <c:pt idx="0">
                  <c:v>ASD-N
(*N=628)</c:v>
                </c:pt>
                <c:pt idx="1">
                  <c:v>ASD-E
(*N=1178)</c:v>
                </c:pt>
                <c:pt idx="2">
                  <c:v>ASD-S
(*N=1652)</c:v>
                </c:pt>
                <c:pt idx="3">
                  <c:v>ASD-W
(*N=1745)</c:v>
                </c:pt>
                <c:pt idx="4">
                  <c:v>Province
(*N=5433)</c:v>
                </c:pt>
              </c:strCache>
            </c:strRef>
          </c:cat>
          <c:val>
            <c:numRef>
              <c:f>'W-ELPA New Dist'!$B$3:$B$7</c:f>
              <c:numCache>
                <c:formatCode>General</c:formatCode>
                <c:ptCount val="5"/>
                <c:pt idx="0">
                  <c:v>79</c:v>
                </c:pt>
                <c:pt idx="1">
                  <c:v>84.1</c:v>
                </c:pt>
                <c:pt idx="2">
                  <c:v>82.4</c:v>
                </c:pt>
                <c:pt idx="3">
                  <c:v>83.2</c:v>
                </c:pt>
                <c:pt idx="4">
                  <c:v>82.4</c:v>
                </c:pt>
              </c:numCache>
            </c:numRef>
          </c:val>
        </c:ser>
        <c:ser>
          <c:idx val="1"/>
          <c:order val="1"/>
          <c:tx>
            <c:strRef>
              <c:f>'W-ELPA New Dist'!$C$2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'W-ELPA New Dist'!$A$3:$A$7</c:f>
              <c:strCache>
                <c:ptCount val="5"/>
                <c:pt idx="0">
                  <c:v>ASD-N
(*N=628)</c:v>
                </c:pt>
                <c:pt idx="1">
                  <c:v>ASD-E
(*N=1178)</c:v>
                </c:pt>
                <c:pt idx="2">
                  <c:v>ASD-S
(*N=1652)</c:v>
                </c:pt>
                <c:pt idx="3">
                  <c:v>ASD-W
(*N=1745)</c:v>
                </c:pt>
                <c:pt idx="4">
                  <c:v>Province
(*N=5433)</c:v>
                </c:pt>
              </c:strCache>
            </c:strRef>
          </c:cat>
          <c:val>
            <c:numRef>
              <c:f>'W-ELPA New Dist'!$C$3:$C$7</c:f>
              <c:numCache>
                <c:formatCode>General</c:formatCode>
                <c:ptCount val="5"/>
                <c:pt idx="0">
                  <c:v>86.2</c:v>
                </c:pt>
                <c:pt idx="1">
                  <c:v>87.6</c:v>
                </c:pt>
                <c:pt idx="2">
                  <c:v>89.1</c:v>
                </c:pt>
                <c:pt idx="3">
                  <c:v>89.5</c:v>
                </c:pt>
                <c:pt idx="4">
                  <c:v>88.2</c:v>
                </c:pt>
              </c:numCache>
            </c:numRef>
          </c:val>
        </c:ser>
        <c:ser>
          <c:idx val="2"/>
          <c:order val="2"/>
          <c:tx>
            <c:strRef>
              <c:f>'W-ELPA New Dist'!$D$2</c:f>
              <c:strCache>
                <c:ptCount val="1"/>
                <c:pt idx="0">
                  <c:v>2015*</c:v>
                </c:pt>
              </c:strCache>
            </c:strRef>
          </c:tx>
          <c:invertIfNegative val="0"/>
          <c:cat>
            <c:strRef>
              <c:f>'W-ELPA New Dist'!$A$3:$A$7</c:f>
              <c:strCache>
                <c:ptCount val="5"/>
                <c:pt idx="0">
                  <c:v>ASD-N
(*N=628)</c:v>
                </c:pt>
                <c:pt idx="1">
                  <c:v>ASD-E
(*N=1178)</c:v>
                </c:pt>
                <c:pt idx="2">
                  <c:v>ASD-S
(*N=1652)</c:v>
                </c:pt>
                <c:pt idx="3">
                  <c:v>ASD-W
(*N=1745)</c:v>
                </c:pt>
                <c:pt idx="4">
                  <c:v>Province
(*N=5433)</c:v>
                </c:pt>
              </c:strCache>
            </c:strRef>
          </c:cat>
          <c:val>
            <c:numRef>
              <c:f>'W-ELPA New Dist'!$D$3:$D$7</c:f>
              <c:numCache>
                <c:formatCode>General</c:formatCode>
                <c:ptCount val="5"/>
                <c:pt idx="0">
                  <c:v>87.6</c:v>
                </c:pt>
                <c:pt idx="1">
                  <c:v>91.1</c:v>
                </c:pt>
                <c:pt idx="2">
                  <c:v>91.9</c:v>
                </c:pt>
                <c:pt idx="3">
                  <c:v>91.1</c:v>
                </c:pt>
                <c:pt idx="4">
                  <c:v>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46680"/>
        <c:axId val="243447072"/>
      </c:barChart>
      <c:catAx>
        <c:axId val="243446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3447072"/>
        <c:crosses val="autoZero"/>
        <c:auto val="1"/>
        <c:lblAlgn val="ctr"/>
        <c:lblOffset val="100"/>
        <c:noMultiLvlLbl val="0"/>
      </c:catAx>
      <c:valAx>
        <c:axId val="2434470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446680"/>
        <c:crosses val="autoZero"/>
        <c:crossBetween val="between"/>
        <c:majorUnit val="10"/>
        <c:min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Provincial Mathematics Assessment at Grade 8</a:t>
            </a:r>
          </a:p>
          <a:p>
            <a:pPr>
              <a:defRPr/>
            </a:pPr>
            <a:r>
              <a:rPr lang="en-US" sz="1600" dirty="0"/>
              <a:t>Percentage of Students at Appropriate Achievement or Higher: District Data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'G8 District Data'!$B$2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'G8 District Data'!$A$3:$A$7</c:f>
              <c:strCache>
                <c:ptCount val="5"/>
                <c:pt idx="0">
                  <c:v>Anglophone North (N=143)</c:v>
                </c:pt>
                <c:pt idx="1">
                  <c:v>Anglophone 
East (N=261)</c:v>
                </c:pt>
                <c:pt idx="2">
                  <c:v>Anglophone South (N=481)</c:v>
                </c:pt>
                <c:pt idx="3">
                  <c:v>Anglophone West (N=494)</c:v>
                </c:pt>
                <c:pt idx="4">
                  <c:v>Province 
(N=1383)</c:v>
                </c:pt>
              </c:strCache>
            </c:strRef>
          </c:cat>
          <c:val>
            <c:numRef>
              <c:f>'G8 District Data'!$B$3:$B$7</c:f>
              <c:numCache>
                <c:formatCode>General</c:formatCode>
                <c:ptCount val="5"/>
                <c:pt idx="0">
                  <c:v>63.8</c:v>
                </c:pt>
                <c:pt idx="1">
                  <c:v>59.5</c:v>
                </c:pt>
                <c:pt idx="2">
                  <c:v>60.8</c:v>
                </c:pt>
                <c:pt idx="3">
                  <c:v>53.6</c:v>
                </c:pt>
                <c:pt idx="4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'G8 District Data'!$C$2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'G8 District Data'!$A$3:$A$7</c:f>
              <c:strCache>
                <c:ptCount val="5"/>
                <c:pt idx="0">
                  <c:v>Anglophone North (N=143)</c:v>
                </c:pt>
                <c:pt idx="1">
                  <c:v>Anglophone 
East (N=261)</c:v>
                </c:pt>
                <c:pt idx="2">
                  <c:v>Anglophone South (N=481)</c:v>
                </c:pt>
                <c:pt idx="3">
                  <c:v>Anglophone West (N=494)</c:v>
                </c:pt>
                <c:pt idx="4">
                  <c:v>Province 
(N=1383)</c:v>
                </c:pt>
              </c:strCache>
            </c:strRef>
          </c:cat>
          <c:val>
            <c:numRef>
              <c:f>'G8 District Data'!$C$3:$C$7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61.9</c:v>
                </c:pt>
                <c:pt idx="3">
                  <c:v>49.5</c:v>
                </c:pt>
                <c:pt idx="4">
                  <c:v>57.6</c:v>
                </c:pt>
              </c:numCache>
            </c:numRef>
          </c:val>
        </c:ser>
        <c:ser>
          <c:idx val="2"/>
          <c:order val="2"/>
          <c:tx>
            <c:strRef>
              <c:f>'G8 District Data'!$D$2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'G8 District Data'!$A$3:$A$7</c:f>
              <c:strCache>
                <c:ptCount val="5"/>
                <c:pt idx="0">
                  <c:v>Anglophone North (N=143)</c:v>
                </c:pt>
                <c:pt idx="1">
                  <c:v>Anglophone 
East (N=261)</c:v>
                </c:pt>
                <c:pt idx="2">
                  <c:v>Anglophone South (N=481)</c:v>
                </c:pt>
                <c:pt idx="3">
                  <c:v>Anglophone West (N=494)</c:v>
                </c:pt>
                <c:pt idx="4">
                  <c:v>Province 
(N=1383)</c:v>
                </c:pt>
              </c:strCache>
            </c:strRef>
          </c:cat>
          <c:val>
            <c:numRef>
              <c:f>'G8 District Data'!$D$3:$D$7</c:f>
              <c:numCache>
                <c:formatCode>General</c:formatCode>
                <c:ptCount val="5"/>
                <c:pt idx="0">
                  <c:v>59.4</c:v>
                </c:pt>
                <c:pt idx="1">
                  <c:v>57.9</c:v>
                </c:pt>
                <c:pt idx="2">
                  <c:v>58.4</c:v>
                </c:pt>
                <c:pt idx="3">
                  <c:v>56.4</c:v>
                </c:pt>
                <c:pt idx="4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84520"/>
        <c:axId val="142788832"/>
      </c:barChart>
      <c:catAx>
        <c:axId val="142784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School District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2788832"/>
        <c:crosses val="autoZero"/>
        <c:auto val="1"/>
        <c:lblAlgn val="ctr"/>
        <c:lblOffset val="100"/>
        <c:noMultiLvlLbl val="0"/>
      </c:catAx>
      <c:valAx>
        <c:axId val="14278883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2784520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0.95887</cdr:x>
      <cdr:y>0.5914</cdr:y>
    </cdr:from>
    <cdr:to>
      <cdr:x>1</cdr:x>
      <cdr:y>0.6554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0765" y="2444756"/>
          <a:ext cx="271966" cy="264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1440" tIns="45720" rIns="91440" bIns="4572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en-US" sz="1100" b="0" i="0" u="none" strike="noStrike" baseline="0">
            <a:solidFill>
              <a:srgbClr val="000000"/>
            </a:solidFill>
            <a:latin typeface="Calibri"/>
            <a:cs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3A78-0D48-4AF6-BDEC-A29E85A1EC0F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416B-22FE-429E-A916-59C7AEEE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8F17AC92-59D7-420A-B124-9FCA5B29A708}" type="slidenum">
              <a:rPr lang="en-CA" altLang="en-US" sz="1200"/>
              <a:pPr/>
              <a:t>1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25202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68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2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33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02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04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5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40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61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66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5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8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57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5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334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428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866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14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859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6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12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650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93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7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12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944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226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16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071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53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76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911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896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71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837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75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814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64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831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676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76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27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244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157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2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942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944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198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726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0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047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537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680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500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75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8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146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438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457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021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12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557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633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4101" y="328614"/>
            <a:ext cx="2705100" cy="576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28614"/>
            <a:ext cx="7914216" cy="576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38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5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14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2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0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4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2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3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>
                <a:alpha val="0"/>
              </a:srgbClr>
            </a:gs>
            <a:gs pos="50000">
              <a:srgbClr val="9ABEC1">
                <a:alpha val="50000"/>
              </a:srgbClr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6685" y="328614"/>
            <a:ext cx="1082251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76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64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6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gnb.ca/0000/results/index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4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76836" y="579438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dirty="0" smtClean="0">
                <a:solidFill>
                  <a:srgbClr val="0070C0"/>
                </a:solidFill>
                <a:latin typeface="+mn-lt"/>
              </a:rPr>
              <a:t>Provincial Assessment Results</a:t>
            </a:r>
            <a:br>
              <a:rPr lang="en-CA" altLang="en-US" dirty="0" smtClean="0">
                <a:solidFill>
                  <a:srgbClr val="0070C0"/>
                </a:solidFill>
                <a:latin typeface="+mn-lt"/>
              </a:rPr>
            </a:br>
            <a:r>
              <a:rPr lang="en-CA" altLang="en-US" dirty="0" smtClean="0">
                <a:solidFill>
                  <a:srgbClr val="0070C0"/>
                </a:solidFill>
                <a:latin typeface="+mn-lt"/>
              </a:rPr>
              <a:t> 2014-2015</a:t>
            </a:r>
            <a:r>
              <a:rPr lang="en-CA" altLang="en-US" dirty="0" smtClean="0"/>
              <a:t/>
            </a:r>
            <a:br>
              <a:rPr lang="en-CA" altLang="en-US" dirty="0" smtClean="0"/>
            </a:br>
            <a:endParaRPr lang="fr-CA" altLang="en-US" dirty="0" smtClean="0"/>
          </a:p>
        </p:txBody>
      </p:sp>
      <p:pic>
        <p:nvPicPr>
          <p:cNvPr id="17412" name="Picture 4" descr="C:\Users\Sandra.Mazerall\AppData\Local\Microsoft\Windows\Temporary Internet Files\Content.IE5\GQRV59V0\MP9004393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84" y="1916808"/>
            <a:ext cx="46831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0602" y="5431810"/>
            <a:ext cx="609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Anglophone West School District</a:t>
            </a:r>
          </a:p>
          <a:p>
            <a:pPr algn="ctr"/>
            <a:r>
              <a:rPr lang="en-US" b="1" dirty="0" smtClean="0"/>
              <a:t>November 26,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English Language Arts Writing  Grade 9: Program Comparisons - Provincial</a:t>
            </a:r>
            <a:endParaRPr lang="en-US" altLang="en-US" sz="2000" dirty="0"/>
          </a:p>
        </p:txBody>
      </p:sp>
      <p:sp>
        <p:nvSpPr>
          <p:cNvPr id="27651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trend for the percentage of students at appropriate or above by program on the </a:t>
            </a:r>
            <a:r>
              <a:rPr lang="en-US" altLang="en-US" sz="1600" i="1" dirty="0"/>
              <a:t>English Language Proficiency Assessment at Grade 9</a:t>
            </a:r>
            <a:r>
              <a:rPr lang="en-US" altLang="en-US" sz="1600" dirty="0"/>
              <a:t> in Writing, over the past several years, indicates that </a:t>
            </a:r>
            <a:r>
              <a:rPr lang="en-US" altLang="en-US" sz="1600" i="1" dirty="0"/>
              <a:t>Early French Immersion </a:t>
            </a:r>
            <a:r>
              <a:rPr lang="en-US" altLang="en-US" sz="1600" dirty="0"/>
              <a:t>and </a:t>
            </a:r>
            <a:r>
              <a:rPr lang="en-US" altLang="en-US" sz="1600" i="1" dirty="0"/>
              <a:t>Late French Immersion</a:t>
            </a:r>
            <a:r>
              <a:rPr lang="en-US" altLang="en-US" sz="1600" dirty="0"/>
              <a:t> students consistently outperform </a:t>
            </a:r>
            <a:r>
              <a:rPr lang="en-US" altLang="en-US" sz="1600" i="1" dirty="0"/>
              <a:t>English Prime</a:t>
            </a:r>
            <a:r>
              <a:rPr lang="en-US" altLang="en-US" sz="1600" dirty="0"/>
              <a:t> students. The ELPA at Grade 9 assesses all students in English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524001" y="25218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1524001" y="26742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1524001" y="30171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7659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59255"/>
              </p:ext>
            </p:extLst>
          </p:nvPr>
        </p:nvGraphicFramePr>
        <p:xfrm>
          <a:off x="6096000" y="1371600"/>
          <a:ext cx="5765442" cy="397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4" imgW="5956308" imgH="2847079" progId="Excel.Chart.8">
                  <p:embed/>
                </p:oleObj>
              </mc:Choice>
              <mc:Fallback>
                <p:oleObj name="Chart" r:id="rId4" imgW="5956308" imgH="28470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5765442" cy="3977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3"/>
          <p:cNvSpPr>
            <a:spLocks noChangeArrowheads="1"/>
          </p:cNvSpPr>
          <p:nvPr/>
        </p:nvSpPr>
        <p:spPr bwMode="auto">
          <a:xfrm>
            <a:off x="1524001" y="26171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4419600" cy="596900"/>
          </a:xfrm>
        </p:spPr>
        <p:txBody>
          <a:bodyPr/>
          <a:lstStyle/>
          <a:p>
            <a:r>
              <a:rPr lang="en-CA" altLang="en-US" sz="1800" dirty="0"/>
              <a:t>GRADE 8 </a:t>
            </a:r>
            <a:r>
              <a:rPr lang="en-CA" altLang="en-US" sz="1800" dirty="0" smtClean="0"/>
              <a:t>MATHEMATICS - Provincial</a:t>
            </a:r>
            <a:endParaRPr lang="en-US" altLang="en-US" sz="1800" dirty="0"/>
          </a:p>
        </p:txBody>
      </p:sp>
      <p:sp>
        <p:nvSpPr>
          <p:cNvPr id="327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996951"/>
            <a:ext cx="2667000" cy="4691063"/>
          </a:xfrm>
        </p:spPr>
        <p:txBody>
          <a:bodyPr/>
          <a:lstStyle/>
          <a:p>
            <a:endParaRPr lang="en-US" altLang="en-US" sz="1600" dirty="0"/>
          </a:p>
          <a:p>
            <a:r>
              <a:rPr lang="en-US" altLang="en-US" sz="1600" dirty="0"/>
              <a:t>Of the 20% sample from the 5248 students registered in Grade 8, </a:t>
            </a:r>
            <a:r>
              <a:rPr lang="en-US" altLang="en-US" sz="1600" b="1" dirty="0"/>
              <a:t>57.7% ± 2.7% </a:t>
            </a:r>
            <a:r>
              <a:rPr lang="en-US" altLang="en-US" sz="1600" dirty="0"/>
              <a:t>met or exceeded the appropriate achievement level in mathematics, indicating little to no change </a:t>
            </a:r>
            <a:r>
              <a:rPr lang="en-US" altLang="en-US" sz="1600"/>
              <a:t>from </a:t>
            </a:r>
            <a:r>
              <a:rPr lang="en-US" altLang="en-US" sz="1600" smtClean="0"/>
              <a:t>2013-2015. 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23.6% of students met the strong achievement level. Please note that 2.2% of students were exempt and 1.8% of students did not write from the selected sample</a:t>
            </a:r>
            <a:endParaRPr lang="en-CA" altLang="en-US" sz="1600" dirty="0"/>
          </a:p>
          <a:p>
            <a:endParaRPr lang="en-US" altLang="en-US" sz="1600" dirty="0"/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990600"/>
            <a:ext cx="62023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Placeholder 3"/>
          <p:cNvSpPr txBox="1">
            <a:spLocks/>
          </p:cNvSpPr>
          <p:nvPr/>
        </p:nvSpPr>
        <p:spPr bwMode="auto">
          <a:xfrm>
            <a:off x="4973638" y="4800600"/>
            <a:ext cx="5694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200" b="1" dirty="0"/>
              <a:t>*57.7 percent, plus or minus 2.7 percentage points (55 </a:t>
            </a:r>
            <a:r>
              <a:rPr lang="en-US" altLang="en-US" sz="1200" b="1" dirty="0" smtClean="0"/>
              <a:t>to </a:t>
            </a:r>
            <a:r>
              <a:rPr lang="en-US" altLang="en-US" sz="1200" b="1" dirty="0"/>
              <a:t>60.4 percent) of the grade 8 student population would be in the AA or SA performance levels 19 times out of 20.  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56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Grade 8 Sample Mathematics Achievement : District Comparisons 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66566"/>
              </p:ext>
            </p:extLst>
          </p:nvPr>
        </p:nvGraphicFramePr>
        <p:xfrm>
          <a:off x="2000250" y="1371600"/>
          <a:ext cx="85439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4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4419600" cy="596900"/>
          </a:xfrm>
        </p:spPr>
        <p:txBody>
          <a:bodyPr/>
          <a:lstStyle/>
          <a:p>
            <a:r>
              <a:rPr lang="en-CA" altLang="en-US" sz="2400"/>
              <a:t>GRADE 8 MATHEMATICS PROGRAM</a:t>
            </a:r>
            <a:endParaRPr lang="en-US" altLang="en-US" sz="2400"/>
          </a:p>
        </p:txBody>
      </p:sp>
      <p:sp>
        <p:nvSpPr>
          <p:cNvPr id="358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2300" y="827088"/>
            <a:ext cx="8763000" cy="1001712"/>
          </a:xfrm>
        </p:spPr>
        <p:txBody>
          <a:bodyPr/>
          <a:lstStyle/>
          <a:p>
            <a:r>
              <a:rPr lang="en-CA" altLang="en-US" sz="1600"/>
              <a:t>The trend for the </a:t>
            </a:r>
            <a:r>
              <a:rPr lang="en-CA" altLang="en-US" sz="1600" i="1"/>
              <a:t>percentage of students at appropriate or above by program</a:t>
            </a:r>
            <a:r>
              <a:rPr lang="en-CA" altLang="en-US" sz="1600"/>
              <a:t> on the Provincial Mathematics Assessment for Grade 8, over the past three years, indicates that </a:t>
            </a:r>
            <a:r>
              <a:rPr lang="en-CA" altLang="en-US" sz="1600" i="1"/>
              <a:t>Early French Immersion </a:t>
            </a:r>
            <a:r>
              <a:rPr lang="en-CA" altLang="en-US" sz="1600"/>
              <a:t>and </a:t>
            </a:r>
            <a:r>
              <a:rPr lang="en-CA" altLang="en-US" sz="1600" i="1"/>
              <a:t>Late French Immersion </a:t>
            </a:r>
            <a:r>
              <a:rPr lang="en-CA" altLang="en-US" sz="1600"/>
              <a:t>students are consistently performing at a higher level than </a:t>
            </a:r>
            <a:r>
              <a:rPr lang="en-CA" altLang="en-US" sz="1600" i="1"/>
              <a:t>English Prime </a:t>
            </a:r>
            <a:r>
              <a:rPr lang="en-CA" altLang="en-US" sz="1600"/>
              <a:t>students.</a:t>
            </a:r>
          </a:p>
          <a:p>
            <a:endParaRPr lang="en-US" altLang="en-US" sz="1600"/>
          </a:p>
        </p:txBody>
      </p:sp>
      <p:sp>
        <p:nvSpPr>
          <p:cNvPr id="35844" name="Text Placeholder 3"/>
          <p:cNvSpPr txBox="1">
            <a:spLocks/>
          </p:cNvSpPr>
          <p:nvPr/>
        </p:nvSpPr>
        <p:spPr bwMode="auto">
          <a:xfrm>
            <a:off x="3581401" y="6477000"/>
            <a:ext cx="5008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200" b="1"/>
              <a:t>*20% sample was conducted for the 2014-2015 school year</a:t>
            </a:r>
            <a:endParaRPr lang="en-CA" altLang="en-US" sz="1200"/>
          </a:p>
          <a:p>
            <a:pPr eaLnBrk="0" fontAlgn="base" hangingPunct="0">
              <a:spcAft>
                <a:spcPct val="0"/>
              </a:spcAft>
              <a:buFontTx/>
              <a:buNone/>
            </a:pPr>
            <a:endParaRPr lang="en-CA" altLang="en-US" sz="1200"/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2179639"/>
            <a:ext cx="8047037" cy="4295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68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86800" cy="565150"/>
          </a:xfrm>
        </p:spPr>
        <p:txBody>
          <a:bodyPr/>
          <a:lstStyle/>
          <a:p>
            <a:pPr algn="ctr"/>
            <a:r>
              <a:rPr lang="en-CA" altLang="en-US" dirty="0" smtClean="0"/>
              <a:t>Grade 12 French Second Language Oral Proficiency</a:t>
            </a:r>
            <a:br>
              <a:rPr lang="en-CA" altLang="en-US" dirty="0" smtClean="0"/>
            </a:br>
            <a:r>
              <a:rPr lang="en-CA" altLang="en-US" dirty="0" smtClean="0"/>
              <a:t>Early French Immersion Program Results - Provincial</a:t>
            </a:r>
          </a:p>
        </p:txBody>
      </p:sp>
      <p:sp>
        <p:nvSpPr>
          <p:cNvPr id="419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990600"/>
            <a:ext cx="8001000" cy="1079500"/>
          </a:xfrm>
        </p:spPr>
        <p:txBody>
          <a:bodyPr/>
          <a:lstStyle/>
          <a:p>
            <a:r>
              <a:rPr lang="en-US" altLang="en-US" b="1" dirty="0" smtClean="0"/>
              <a:t>TARGET</a:t>
            </a:r>
            <a:r>
              <a:rPr lang="en-US" altLang="en-US" dirty="0" smtClean="0"/>
              <a:t>: 85% of Grade 12 students will attain an Advanced Oral Proficiency level in the Early French Immersion Program.</a:t>
            </a:r>
            <a:endParaRPr lang="en-CA" altLang="en-US" dirty="0" smtClean="0"/>
          </a:p>
          <a:p>
            <a:r>
              <a:rPr lang="en-US" altLang="en-US" b="1" dirty="0" smtClean="0"/>
              <a:t>POPULATION</a:t>
            </a:r>
            <a:r>
              <a:rPr lang="en-US" altLang="en-US" dirty="0" smtClean="0"/>
              <a:t>: Mandatory assessment for students enrolled in the Early and Late French Immersion students.  French Immersion students are defined as those who adhere to Policy 309.  Students must have taken 25% of courses in French in Grade 11 and/or Grade 12.</a:t>
            </a:r>
          </a:p>
          <a:p>
            <a:r>
              <a:rPr lang="en-US" altLang="en-US" b="1" dirty="0" smtClean="0"/>
              <a:t>RESULTS</a:t>
            </a:r>
            <a:r>
              <a:rPr lang="en-US" altLang="en-US" dirty="0" smtClean="0"/>
              <a:t>: Of the 438 Grade 12 Early Immersion students assessed, </a:t>
            </a:r>
            <a:r>
              <a:rPr lang="en-US" altLang="en-US" b="1" dirty="0" smtClean="0"/>
              <a:t>41.6 %</a:t>
            </a:r>
            <a:r>
              <a:rPr lang="en-US" altLang="en-US" dirty="0" smtClean="0"/>
              <a:t> met or exceeded the Advanced Proficiency Level.  </a:t>
            </a: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24149"/>
            <a:ext cx="9144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86800" cy="565150"/>
          </a:xfrm>
        </p:spPr>
        <p:txBody>
          <a:bodyPr/>
          <a:lstStyle/>
          <a:p>
            <a:pPr algn="ctr"/>
            <a:r>
              <a:rPr lang="en-CA" altLang="en-US" dirty="0" smtClean="0"/>
              <a:t>Grade 12 French Second Language Oral Proficiency</a:t>
            </a:r>
            <a:br>
              <a:rPr lang="en-CA" altLang="en-US" dirty="0" smtClean="0"/>
            </a:br>
            <a:r>
              <a:rPr lang="en-CA" altLang="en-US" dirty="0" smtClean="0"/>
              <a:t>Late French Immersion Program Results - Provincial</a:t>
            </a:r>
          </a:p>
        </p:txBody>
      </p:sp>
      <p:sp>
        <p:nvSpPr>
          <p:cNvPr id="430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990600"/>
            <a:ext cx="8001000" cy="1447800"/>
          </a:xfrm>
        </p:spPr>
        <p:txBody>
          <a:bodyPr/>
          <a:lstStyle/>
          <a:p>
            <a:r>
              <a:rPr lang="en-US" altLang="en-US" b="1" dirty="0" smtClean="0"/>
              <a:t>TARGET</a:t>
            </a:r>
            <a:r>
              <a:rPr lang="en-US" altLang="en-US" dirty="0" smtClean="0"/>
              <a:t>: 85% of Grade 12 students will attain an Intermediate Plus or above Oral Proficiency level in the Late French Immersion Program.</a:t>
            </a:r>
            <a:endParaRPr lang="en-CA" altLang="en-US" dirty="0" smtClean="0"/>
          </a:p>
          <a:p>
            <a:r>
              <a:rPr lang="en-US" altLang="en-US" dirty="0" smtClean="0"/>
              <a:t> </a:t>
            </a:r>
            <a:r>
              <a:rPr lang="en-US" altLang="en-US" b="1" dirty="0" smtClean="0"/>
              <a:t>POPULATION</a:t>
            </a:r>
            <a:r>
              <a:rPr lang="en-US" altLang="en-US" dirty="0" smtClean="0"/>
              <a:t>:  </a:t>
            </a:r>
            <a:r>
              <a:rPr lang="en-US" altLang="en-US" dirty="0"/>
              <a:t>Mandatory assessment for students enrolled in the Early and Late French Immersion students.  French Immersion students are defined as those who adhere to Policy 309.  Students must have taken 25% of courses in French in Grade 11 and/or Grade 12.</a:t>
            </a:r>
          </a:p>
          <a:p>
            <a:r>
              <a:rPr lang="en-US" altLang="en-US" b="1" dirty="0" smtClean="0"/>
              <a:t>RESULTS</a:t>
            </a:r>
            <a:r>
              <a:rPr lang="en-US" altLang="en-US" dirty="0" smtClean="0"/>
              <a:t>: Of the 194 Grade 12 Late Immersion students assessed, </a:t>
            </a:r>
            <a:r>
              <a:rPr lang="en-US" altLang="en-US" b="1" dirty="0" smtClean="0"/>
              <a:t>56.2 %</a:t>
            </a:r>
            <a:r>
              <a:rPr lang="en-US" altLang="en-US" dirty="0" smtClean="0"/>
              <a:t> met or exceeded the Intermediate Plus Proficiency Level. .  </a:t>
            </a: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1775"/>
            <a:ext cx="9144000" cy="40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1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Questions &amp; Comments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dirty="0" smtClean="0"/>
              <a:t>Please find individual school based academic results and </a:t>
            </a:r>
          </a:p>
          <a:p>
            <a:pPr marL="0" indent="0" algn="ctr">
              <a:buNone/>
            </a:pPr>
            <a:r>
              <a:rPr lang="en-US" dirty="0" smtClean="0"/>
              <a:t>2014-15 Student Perception Survey results at   </a:t>
            </a:r>
          </a:p>
          <a:p>
            <a:pPr marL="0" indent="0" algn="ctr">
              <a:buNone/>
            </a:pPr>
            <a:r>
              <a:rPr lang="en-CA" u="sng" dirty="0" smtClean="0">
                <a:hlinkClick r:id="rId2"/>
              </a:rPr>
              <a:t>http://www1.gnb.ca/0000/results/index.asp</a:t>
            </a:r>
            <a:endParaRPr lang="en-CA" u="sng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13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 dirty="0" smtClean="0">
                <a:solidFill>
                  <a:srgbClr val="0070C0"/>
                </a:solidFill>
              </a:rPr>
              <a:t>2014-2015 Large Scale Assessments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058474" y="735807"/>
            <a:ext cx="8077200" cy="5791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CA" altLang="en-US" sz="1400" b="1" dirty="0"/>
          </a:p>
          <a:p>
            <a:pPr eaLnBrk="1" hangingPunct="1">
              <a:buFontTx/>
              <a:buNone/>
              <a:defRPr/>
            </a:pPr>
            <a:r>
              <a:rPr lang="en-CA" altLang="en-US" sz="1400" b="1" dirty="0"/>
              <a:t>LITERACY ASSESSMENTS</a:t>
            </a:r>
          </a:p>
          <a:p>
            <a:pPr eaLnBrk="1" hangingPunct="1">
              <a:buFontTx/>
              <a:buNone/>
              <a:defRPr/>
            </a:pPr>
            <a:r>
              <a:rPr lang="en-CA" altLang="en-US" sz="1400" b="1" dirty="0"/>
              <a:t>Reading / Writing</a:t>
            </a:r>
          </a:p>
          <a:p>
            <a:pPr eaLnBrk="1" hangingPunct="1">
              <a:defRPr/>
            </a:pPr>
            <a:r>
              <a:rPr lang="en-CA" altLang="en-US" sz="1400" dirty="0"/>
              <a:t>Grade 2 Reading		 			May/June 2015</a:t>
            </a:r>
          </a:p>
          <a:p>
            <a:pPr eaLnBrk="1" hangingPunct="1">
              <a:defRPr/>
            </a:pPr>
            <a:r>
              <a:rPr lang="en-CA" altLang="en-US" sz="1400" dirty="0"/>
              <a:t>Grade 9 (ELPA) Reading and Writing			January 2015</a:t>
            </a:r>
          </a:p>
          <a:p>
            <a:pPr marL="0" indent="0" eaLnBrk="1" hangingPunct="1">
              <a:buNone/>
              <a:defRPr/>
            </a:pPr>
            <a:endParaRPr lang="en-CA" altLang="en-US" sz="1400" b="1" dirty="0"/>
          </a:p>
          <a:p>
            <a:pPr marL="0" indent="0" eaLnBrk="1" hangingPunct="1">
              <a:buNone/>
              <a:defRPr/>
            </a:pPr>
            <a:r>
              <a:rPr lang="en-CA" altLang="en-US" sz="1400" b="1" dirty="0"/>
              <a:t>MATHEMATICS ASSESSMENTS</a:t>
            </a:r>
          </a:p>
          <a:p>
            <a:pPr eaLnBrk="1" hangingPunct="1">
              <a:defRPr/>
            </a:pPr>
            <a:r>
              <a:rPr lang="en-US" sz="1400" dirty="0"/>
              <a:t>Grade 8 Mathematics				June 2015</a:t>
            </a:r>
          </a:p>
          <a:p>
            <a:pPr marL="0" indent="0" eaLnBrk="1" hangingPunct="1">
              <a:buNone/>
              <a:defRPr/>
            </a:pPr>
            <a:endParaRPr lang="en-US" sz="1400" b="1" dirty="0"/>
          </a:p>
          <a:p>
            <a:pPr marL="0" indent="0" eaLnBrk="1" hangingPunct="1">
              <a:buNone/>
              <a:defRPr/>
            </a:pPr>
            <a:r>
              <a:rPr lang="en-US" sz="1400" b="1" dirty="0"/>
              <a:t>FRENCH SECOND LANGUAGE (FSL) ORAL PROFICIENCY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7030A0"/>
                </a:solidFill>
              </a:rPr>
              <a:t>Grade 6 FSL </a:t>
            </a:r>
            <a:r>
              <a:rPr lang="en-US" sz="1400" dirty="0">
                <a:solidFill>
                  <a:srgbClr val="7030A0"/>
                </a:solidFill>
              </a:rPr>
              <a:t>Oral Proficiency Evaluation (Pilot)</a:t>
            </a:r>
            <a:r>
              <a:rPr lang="en-US" sz="1400" dirty="0">
                <a:solidFill>
                  <a:schemeClr val="tx1"/>
                </a:solidFill>
              </a:rPr>
              <a:t>		March 2015</a:t>
            </a:r>
          </a:p>
          <a:p>
            <a:pPr eaLnBrk="1" hangingPunct="1">
              <a:defRPr/>
            </a:pPr>
            <a:r>
              <a:rPr lang="en-US" sz="1400" dirty="0" smtClean="0"/>
              <a:t>Grade </a:t>
            </a:r>
            <a:r>
              <a:rPr lang="en-US" sz="1400" dirty="0"/>
              <a:t>12 FSL Oral Proficiency Evaluation 			first &amp; second semesters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1400" b="1" dirty="0"/>
              <a:t>ANNUAL ALIGNED MEASURES</a:t>
            </a:r>
          </a:p>
          <a:p>
            <a:pPr>
              <a:defRPr/>
            </a:pPr>
            <a:r>
              <a:rPr lang="en-US" sz="1400" dirty="0">
                <a:solidFill>
                  <a:srgbClr val="7030A0"/>
                </a:solidFill>
              </a:rPr>
              <a:t>Grade 6 in Reading, Math, Science</a:t>
            </a:r>
            <a:endParaRPr lang="en-CA" sz="1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7030A0"/>
                </a:solidFill>
              </a:rPr>
              <a:t>Field Testing of Assessment Items at Grade 10</a:t>
            </a:r>
            <a:endParaRPr lang="en-CA" sz="1400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sz="1400" b="1" dirty="0"/>
              <a:t>NATIONAL/INTERNATIONAL ASSESSMENTS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Programme for International Student Assessment (PISA 2015)	Main Study</a:t>
            </a:r>
          </a:p>
          <a:p>
            <a:pPr>
              <a:defRPr/>
            </a:pPr>
            <a:r>
              <a:rPr lang="en-US" sz="1400" dirty="0"/>
              <a:t>Progress in International Reading Literacy Study (PIRLS)	Field Test</a:t>
            </a: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200400" cy="641350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/>
              <a:t>GRADE 2 </a:t>
            </a:r>
            <a:r>
              <a:rPr lang="en-CA" altLang="en-US" dirty="0" smtClean="0"/>
              <a:t>READING - Provincial</a:t>
            </a:r>
            <a:endParaRPr lang="en-US" altLang="en-US" dirty="0"/>
          </a:p>
        </p:txBody>
      </p:sp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1" y="914401"/>
            <a:ext cx="3008313" cy="5211763"/>
          </a:xfrm>
        </p:spPr>
        <p:txBody>
          <a:bodyPr/>
          <a:lstStyle/>
          <a:p>
            <a:endParaRPr lang="en-US" altLang="en-US" sz="1600" dirty="0"/>
          </a:p>
          <a:p>
            <a:r>
              <a:rPr lang="en-US" altLang="en-US" sz="1600" dirty="0"/>
              <a:t>Of the 5049 second </a:t>
            </a:r>
            <a:r>
              <a:rPr lang="en-US" altLang="en-US" sz="1600" dirty="0" smtClean="0"/>
              <a:t>graders registered </a:t>
            </a:r>
            <a:r>
              <a:rPr lang="en-US" altLang="en-US" sz="1600" dirty="0"/>
              <a:t>in the English Prime program, 76.9% met or exceeded the appropriate achievement level in reading, a slight decrease of 0.6 percentage points. </a:t>
            </a:r>
          </a:p>
          <a:p>
            <a:endParaRPr lang="en-US" altLang="en-US" sz="1600" dirty="0"/>
          </a:p>
          <a:p>
            <a:r>
              <a:rPr lang="en-US" altLang="en-US" sz="1600" dirty="0"/>
              <a:t>Of these students, </a:t>
            </a:r>
            <a:r>
              <a:rPr lang="en-US" altLang="en-US" sz="1600" b="1" dirty="0"/>
              <a:t>54.8%</a:t>
            </a:r>
            <a:r>
              <a:rPr lang="en-US" altLang="en-US" sz="1600" dirty="0"/>
              <a:t> attained the appropriate achievement level and </a:t>
            </a:r>
            <a:r>
              <a:rPr lang="en-US" altLang="en-US" sz="1600" b="1" dirty="0"/>
              <a:t>22.1% </a:t>
            </a:r>
            <a:r>
              <a:rPr lang="en-US" altLang="en-US" sz="1600" dirty="0"/>
              <a:t>attained the strong achievement level. 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2.7% of students were exempt and 0.2% did not write.</a:t>
            </a:r>
          </a:p>
          <a:p>
            <a:endParaRPr lang="en-US" altLang="en-US" sz="1200" dirty="0"/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97" y="0"/>
            <a:ext cx="5461142" cy="35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741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23897"/>
              </p:ext>
            </p:extLst>
          </p:nvPr>
        </p:nvGraphicFramePr>
        <p:xfrm>
          <a:off x="5127697" y="3538597"/>
          <a:ext cx="5461142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5" imgW="5572227" imgH="3048264" progId="Excel.Chart.8">
                  <p:embed/>
                </p:oleObj>
              </mc:Choice>
              <mc:Fallback>
                <p:oleObj name="Chart" r:id="rId5" imgW="5572227" imgH="304826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97" y="3538597"/>
                        <a:ext cx="5461142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524001" y="2817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altLang="en-US" dirty="0" smtClean="0"/>
              <a:t>Grade 2 Reading: District Comparisons</a:t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endParaRPr lang="en-US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134" y="1357953"/>
            <a:ext cx="5283200" cy="4724400"/>
          </a:xfrm>
        </p:spPr>
        <p:txBody>
          <a:bodyPr/>
          <a:lstStyle/>
          <a:p>
            <a:pPr marL="0" indent="0">
              <a:buNone/>
            </a:pPr>
            <a:endParaRPr lang="en-US" altLang="en-US" sz="1400" dirty="0" smtClean="0"/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endParaRPr lang="en-US" altLang="en-US" sz="1400" dirty="0" smtClean="0"/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endParaRPr lang="en-US" altLang="en-US" sz="1400" dirty="0" smtClean="0"/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The results of the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Provincial Literacy Assessment at Grade 2</a:t>
            </a:r>
            <a:r>
              <a:rPr lang="en-US" altLang="en-US" sz="1800" dirty="0" smtClean="0">
                <a:solidFill>
                  <a:schemeClr val="tx1"/>
                </a:solidFill>
              </a:rPr>
              <a:t>, in Reading, are shown for each of the School Districts by the percentage of students achieving at the appropriate or above levels for the past three years.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524001" y="2817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1524001" y="2893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1524001" y="28552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5701968"/>
              </p:ext>
            </p:extLst>
          </p:nvPr>
        </p:nvGraphicFramePr>
        <p:xfrm>
          <a:off x="6216073" y="1357953"/>
          <a:ext cx="5791199" cy="415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16366" y="140677"/>
            <a:ext cx="3008313" cy="1535723"/>
          </a:xfrm>
        </p:spPr>
        <p:txBody>
          <a:bodyPr/>
          <a:lstStyle/>
          <a:p>
            <a:r>
              <a:rPr lang="en-CA" altLang="en-US" sz="2400" dirty="0"/>
              <a:t/>
            </a:r>
            <a:br>
              <a:rPr lang="en-CA" altLang="en-US" sz="2400" dirty="0"/>
            </a:br>
            <a:r>
              <a:rPr lang="en-CA" altLang="en-US" sz="2400" dirty="0"/>
              <a:t/>
            </a:r>
            <a:br>
              <a:rPr lang="en-CA" altLang="en-US" sz="2400" dirty="0"/>
            </a:br>
            <a:r>
              <a:rPr lang="en-CA" altLang="en-US" sz="1800" dirty="0" smtClean="0"/>
              <a:t>Grade 9 English Language Arts</a:t>
            </a:r>
            <a:r>
              <a:rPr lang="en-CA" altLang="en-US" sz="1800" dirty="0"/>
              <a:t/>
            </a:r>
            <a:br>
              <a:rPr lang="en-CA" altLang="en-US" sz="1800" dirty="0"/>
            </a:br>
            <a:r>
              <a:rPr lang="en-CA" altLang="en-US" sz="1800" dirty="0" smtClean="0"/>
              <a:t>Reading – Provincial</a:t>
            </a: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endParaRPr lang="en-US" altLang="en-US" dirty="0" smtClean="0"/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435101"/>
            <a:ext cx="2667000" cy="4691063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1600" dirty="0"/>
              <a:t>Of the 5237 registered grade nine students, </a:t>
            </a:r>
            <a:r>
              <a:rPr lang="en-US" altLang="en-US" sz="1600" b="1" dirty="0"/>
              <a:t>78.3%</a:t>
            </a:r>
            <a:r>
              <a:rPr lang="en-US" altLang="en-US" sz="1600" dirty="0"/>
              <a:t> met or exceeded the appropriate achievement level in reading, a decrease of 2.1%.  </a:t>
            </a:r>
          </a:p>
          <a:p>
            <a:endParaRPr lang="en-US" altLang="en-US" sz="1600" dirty="0"/>
          </a:p>
          <a:p>
            <a:r>
              <a:rPr lang="en-US" altLang="en-US" sz="1600" dirty="0"/>
              <a:t>Of these students, </a:t>
            </a:r>
            <a:r>
              <a:rPr lang="en-US" altLang="en-US" sz="1600" b="1" dirty="0"/>
              <a:t>69.7% </a:t>
            </a:r>
            <a:r>
              <a:rPr lang="en-US" altLang="en-US" sz="1600" dirty="0"/>
              <a:t>attained the appropriate achievement level and </a:t>
            </a:r>
            <a:r>
              <a:rPr lang="en-US" altLang="en-US" sz="1600" b="1" dirty="0"/>
              <a:t>8.6%</a:t>
            </a:r>
            <a:r>
              <a:rPr lang="en-US" altLang="en-US" sz="1600" dirty="0"/>
              <a:t> attained the strong achievement level.</a:t>
            </a:r>
            <a:endParaRPr lang="en-CA" altLang="en-US" sz="1600" dirty="0"/>
          </a:p>
          <a:p>
            <a:endParaRPr lang="en-US" altLang="en-US" sz="1600" dirty="0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20485" name="Object 3"/>
          <p:cNvGraphicFramePr>
            <a:graphicFrameLocks/>
          </p:cNvGraphicFramePr>
          <p:nvPr/>
        </p:nvGraphicFramePr>
        <p:xfrm>
          <a:off x="4876801" y="0"/>
          <a:ext cx="57642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hart" r:id="rId4" imgW="5480779" imgH="2871465" progId="Excel.Chart.8">
                  <p:embed/>
                </p:oleObj>
              </mc:Choice>
              <mc:Fallback>
                <p:oleObj name="Chart" r:id="rId4" imgW="5480779" imgH="28714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0"/>
                        <a:ext cx="576421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524001" y="26361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>
              <a:solidFill>
                <a:schemeClr val="tx1"/>
              </a:solidFill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20488" name="Object 6"/>
          <p:cNvGraphicFramePr>
            <a:graphicFrameLocks/>
          </p:cNvGraphicFramePr>
          <p:nvPr/>
        </p:nvGraphicFramePr>
        <p:xfrm>
          <a:off x="4876800" y="3657600"/>
          <a:ext cx="5791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hart" r:id="rId7" imgW="4584589" imgH="3407959" progId="Excel.Chart.8">
                  <p:embed/>
                </p:oleObj>
              </mc:Choice>
              <mc:Fallback>
                <p:oleObj name="Chart" r:id="rId7" imgW="4584589" imgH="34079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57600"/>
                        <a:ext cx="5791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1524001" y="31791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English Language Arts Reading Grade 9: District Comparisons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results of the </a:t>
            </a:r>
            <a:r>
              <a:rPr lang="en-US" altLang="en-US" sz="2000" i="1" dirty="0"/>
              <a:t>English Language Proficiency Assessment at Grade 9</a:t>
            </a:r>
            <a:r>
              <a:rPr lang="en-US" altLang="en-US" sz="2000" dirty="0"/>
              <a:t> Reading are shown for each of the School Districts by the percentage of students achieving at the appropriate or above levels for </a:t>
            </a:r>
          </a:p>
          <a:p>
            <a:pPr marL="0" indent="0">
              <a:buNone/>
            </a:pPr>
            <a:r>
              <a:rPr lang="en-US" altLang="en-US" sz="2000" dirty="0"/>
              <a:t>2013-2015.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507443"/>
              </p:ext>
            </p:extLst>
          </p:nvPr>
        </p:nvGraphicFramePr>
        <p:xfrm>
          <a:off x="6391564" y="1371600"/>
          <a:ext cx="4987636" cy="398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3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English Language Arts Reading Grade 9: Program Comparisons - Provincial</a:t>
            </a:r>
            <a:r>
              <a:rPr lang="en-CA" altLang="en-US" sz="2000" dirty="0"/>
              <a:t/>
            </a:r>
            <a:br>
              <a:rPr lang="en-CA" altLang="en-US" sz="2000" dirty="0"/>
            </a:br>
            <a:r>
              <a:rPr lang="en-CA" altLang="en-US" sz="2400" dirty="0"/>
              <a:t/>
            </a:r>
            <a:br>
              <a:rPr lang="en-CA" altLang="en-US" sz="2400" dirty="0"/>
            </a:br>
            <a:r>
              <a:rPr lang="en-CA" altLang="en-US" sz="2400" dirty="0" smtClean="0"/>
              <a:t> </a:t>
            </a:r>
            <a:endParaRPr lang="en-US" altLang="en-US" dirty="0" smtClean="0"/>
          </a:p>
        </p:txBody>
      </p:sp>
      <p:sp>
        <p:nvSpPr>
          <p:cNvPr id="23555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trend for the percentage of students at appropriate or above by program on the </a:t>
            </a:r>
            <a:r>
              <a:rPr lang="en-US" altLang="en-US" sz="1600" i="1" dirty="0"/>
              <a:t>English Language Proficiency Assessment at Grade 9 Reading</a:t>
            </a:r>
            <a:r>
              <a:rPr lang="en-US" altLang="en-US" sz="1600" dirty="0"/>
              <a:t>, over several years, indicates that </a:t>
            </a:r>
            <a:r>
              <a:rPr lang="en-US" altLang="en-US" sz="1600" i="1" dirty="0"/>
              <a:t>Early French Immersion </a:t>
            </a:r>
            <a:r>
              <a:rPr lang="en-US" altLang="en-US" sz="1600" dirty="0"/>
              <a:t>and </a:t>
            </a:r>
            <a:r>
              <a:rPr lang="en-US" altLang="en-US" sz="1600" i="1" dirty="0"/>
              <a:t>Late French Immersion</a:t>
            </a:r>
            <a:r>
              <a:rPr lang="en-US" altLang="en-US" sz="1600" dirty="0"/>
              <a:t> students consistently outperform </a:t>
            </a:r>
            <a:r>
              <a:rPr lang="en-US" altLang="en-US" sz="1600" i="1" dirty="0"/>
              <a:t>English Prime</a:t>
            </a:r>
            <a:r>
              <a:rPr lang="en-US" altLang="en-US" sz="1600" dirty="0"/>
              <a:t> students. The Grade 9 Literacy Assessment assesses all students in English.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0" y="1371600"/>
            <a:ext cx="5283200" cy="3908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1524001" y="26361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1524001" y="31791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1524001" y="2893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pic>
        <p:nvPicPr>
          <p:cNvPr id="23562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4495"/>
            <a:ext cx="5576551" cy="40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76401" y="152400"/>
            <a:ext cx="3008313" cy="1214582"/>
          </a:xfrm>
        </p:spPr>
        <p:txBody>
          <a:bodyPr/>
          <a:lstStyle/>
          <a:p>
            <a:r>
              <a:rPr lang="en-CA" altLang="en-US" sz="2400" dirty="0" smtClean="0"/>
              <a:t>Grade </a:t>
            </a:r>
            <a:r>
              <a:rPr lang="en-CA" altLang="en-US" sz="2400" dirty="0"/>
              <a:t>9 English Language Arts</a:t>
            </a:r>
            <a:br>
              <a:rPr lang="en-CA" altLang="en-US" sz="2400" dirty="0"/>
            </a:br>
            <a:r>
              <a:rPr lang="en-CA" altLang="en-US" sz="2400" dirty="0" smtClean="0"/>
              <a:t>Writing - Provincial</a:t>
            </a:r>
            <a:r>
              <a:rPr lang="en-CA" altLang="en-US" sz="2400" dirty="0"/>
              <a:t/>
            </a:r>
            <a:br>
              <a:rPr lang="en-CA" altLang="en-US" sz="2400" dirty="0"/>
            </a:br>
            <a:endParaRPr lang="en-US" altLang="en-US" sz="1800" dirty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47801"/>
            <a:ext cx="2895600" cy="4691063"/>
          </a:xfrm>
        </p:spPr>
        <p:txBody>
          <a:bodyPr/>
          <a:lstStyle/>
          <a:p>
            <a:r>
              <a:rPr lang="en-US" altLang="en-US" sz="1600" dirty="0"/>
              <a:t>On the writing component of the assessment, </a:t>
            </a:r>
            <a:r>
              <a:rPr lang="en-US" altLang="en-US" sz="1600" b="1" dirty="0"/>
              <a:t>90.7%</a:t>
            </a:r>
            <a:r>
              <a:rPr lang="en-US" altLang="en-US" sz="1600" dirty="0"/>
              <a:t> of the 5233 students achieved a score at the appropriate achievement level or above, and increase of 2.5 percentage points. </a:t>
            </a:r>
          </a:p>
          <a:p>
            <a:endParaRPr lang="en-US" altLang="en-US" sz="1600" dirty="0"/>
          </a:p>
          <a:p>
            <a:r>
              <a:rPr lang="en-US" altLang="en-US" sz="1600" dirty="0"/>
              <a:t>Of these students, </a:t>
            </a:r>
            <a:r>
              <a:rPr lang="en-US" altLang="en-US" sz="1600" b="1" dirty="0"/>
              <a:t>88.2%</a:t>
            </a:r>
            <a:r>
              <a:rPr lang="en-US" altLang="en-US" sz="1600" dirty="0"/>
              <a:t> attained the appropriate achievement level and </a:t>
            </a:r>
            <a:r>
              <a:rPr lang="en-US" altLang="en-US" sz="1600" b="1" dirty="0"/>
              <a:t>2.5%</a:t>
            </a:r>
            <a:r>
              <a:rPr lang="en-US" altLang="en-US" sz="1600" dirty="0"/>
              <a:t> attained the strong achievement level. </a:t>
            </a:r>
          </a:p>
          <a:p>
            <a:endParaRPr lang="en-US" altLang="en-US" sz="1600" dirty="0"/>
          </a:p>
          <a:p>
            <a:endParaRPr lang="en-US" altLang="en-US" sz="1600" dirty="0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5605" name="Object 3"/>
          <p:cNvGraphicFramePr>
            <a:graphicFrameLocks/>
          </p:cNvGraphicFramePr>
          <p:nvPr/>
        </p:nvGraphicFramePr>
        <p:xfrm>
          <a:off x="4838700" y="0"/>
          <a:ext cx="58293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hart" r:id="rId4" imgW="5828281" imgH="2755631" progId="Excel.Chart.8">
                  <p:embed/>
                </p:oleObj>
              </mc:Choice>
              <mc:Fallback>
                <p:oleObj name="Chart" r:id="rId4" imgW="5828281" imgH="275563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0"/>
                        <a:ext cx="58293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1524001" y="25218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5608" name="Object 6"/>
          <p:cNvGraphicFramePr>
            <a:graphicFrameLocks/>
          </p:cNvGraphicFramePr>
          <p:nvPr/>
        </p:nvGraphicFramePr>
        <p:xfrm>
          <a:off x="4876800" y="3657600"/>
          <a:ext cx="5791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hart" r:id="rId7" imgW="4797968" imgH="2908044" progId="Excel.Chart.8">
                  <p:embed/>
                </p:oleObj>
              </mc:Choice>
              <mc:Fallback>
                <p:oleObj name="Chart" r:id="rId7" imgW="4797968" imgH="290804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57600"/>
                        <a:ext cx="5791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1524001" y="26742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English Language Arts </a:t>
            </a:r>
            <a:r>
              <a:rPr lang="en-US" sz="2800" dirty="0" smtClean="0"/>
              <a:t>Writing Grade </a:t>
            </a:r>
            <a:r>
              <a:rPr lang="en-US" sz="2800" dirty="0"/>
              <a:t>9: District Comparisons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results of the </a:t>
            </a:r>
            <a:r>
              <a:rPr lang="en-US" altLang="en-US" sz="2000" i="1" dirty="0"/>
              <a:t>English Language Proficiency Assessment at Grade 9</a:t>
            </a:r>
            <a:r>
              <a:rPr lang="en-US" altLang="en-US" sz="2000" dirty="0"/>
              <a:t> Writing, are shown for each of the School Districts by the percentage of students achieving at the appropriate or above levels for 2013-2015. </a:t>
            </a:r>
            <a:endParaRPr lang="en-CA" alt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9244254"/>
              </p:ext>
            </p:extLst>
          </p:nvPr>
        </p:nvGraphicFramePr>
        <p:xfrm>
          <a:off x="6428508" y="1371600"/>
          <a:ext cx="4950691" cy="417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9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AF9C1697FE641B6458F212630B3A7" ma:contentTypeVersion="7" ma:contentTypeDescription="Create a new document." ma:contentTypeScope="" ma:versionID="ab602b1456dab6bc65ff91a96a25c676">
  <xsd:schema xmlns:xsd="http://www.w3.org/2001/XMLSchema" xmlns:xs="http://www.w3.org/2001/XMLSchema" xmlns:p="http://schemas.microsoft.com/office/2006/metadata/properties" xmlns:ns2="213e6917-ccc4-46af-a28b-7265af3a992a" targetNamespace="http://schemas.microsoft.com/office/2006/metadata/properties" ma:root="true" ma:fieldsID="9148b44e540739c539c62ca58e96bb4d" ns2:_="">
    <xsd:import namespace="213e6917-ccc4-46af-a28b-7265af3a992a"/>
    <xsd:element name="properties">
      <xsd:complexType>
        <xsd:sequence>
          <xsd:element name="documentManagement">
            <xsd:complexType>
              <xsd:all>
                <xsd:element ref="ns2:Month" minOccurs="0"/>
                <xsd:element ref="ns2:Category"/>
                <xsd:element ref="ns2:LHH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e6917-ccc4-46af-a28b-7265af3a992a" elementFormDefault="qualified">
    <xsd:import namespace="http://schemas.microsoft.com/office/2006/documentManagement/types"/>
    <xsd:import namespace="http://schemas.microsoft.com/office/infopath/2007/PartnerControls"/>
    <xsd:element name="Month" ma:index="8" nillable="true" ma:displayName="Date" ma:description="Hint: Select date of actual meeting, don't use today's date." ma:format="DateOnly" ma:internalName="Month">
      <xsd:simpleType>
        <xsd:restriction base="dms:DateTime"/>
      </xsd:simpleType>
    </xsd:element>
    <xsd:element name="Category" ma:index="9" ma:displayName="Category" ma:default="~ Select a category from list below ~" ma:format="Dropdown" ma:internalName="Category">
      <xsd:simpleType>
        <xsd:restriction base="dms:Choice">
          <xsd:enumeration value="~ Select a category from list below ~"/>
          <xsd:enumeration value="Agenda-DEC"/>
          <xsd:enumeration value="Audio-DEC"/>
          <xsd:enumeration value="Minutes-DEC"/>
          <xsd:enumeration value="Other-DEC"/>
          <xsd:enumeration value="Policies-DEC"/>
          <xsd:enumeration value="Schedule-DEC"/>
          <xsd:enumeration value="Success Stories-DEC"/>
          <xsd:enumeration value="Superintendent Reports-DEC"/>
          <xsd:enumeration value="Video-DEC"/>
        </xsd:restriction>
      </xsd:simpleType>
    </xsd:element>
    <xsd:element name="LHHS" ma:index="10" nillable="true" ma:displayName="LHHS" ma:default="0" ma:internalName="LHH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Month xmlns="213e6917-ccc4-46af-a28b-7265af3a992a">2015-11-27T04:00:00+00:00</Month>
    <Category xmlns="213e6917-ccc4-46af-a28b-7265af3a992a">Superintendent Reports-DEC</Category>
    <LHHS xmlns="213e6917-ccc4-46af-a28b-7265af3a992a">false</LHHS>
  </documentManagement>
</p:properties>
</file>

<file path=customXml/itemProps1.xml><?xml version="1.0" encoding="utf-8"?>
<ds:datastoreItem xmlns:ds="http://schemas.openxmlformats.org/officeDocument/2006/customXml" ds:itemID="{250C90FD-310C-4DBA-9DF6-D001D166AE66}"/>
</file>

<file path=customXml/itemProps2.xml><?xml version="1.0" encoding="utf-8"?>
<ds:datastoreItem xmlns:ds="http://schemas.openxmlformats.org/officeDocument/2006/customXml" ds:itemID="{15E0A057-9827-4B13-916E-AD65E8F22586}"/>
</file>

<file path=customXml/itemProps3.xml><?xml version="1.0" encoding="utf-8"?>
<ds:datastoreItem xmlns:ds="http://schemas.openxmlformats.org/officeDocument/2006/customXml" ds:itemID="{9E9F400A-2D5B-4442-92F8-C4D3CB1301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848</Words>
  <Application>Microsoft Office PowerPoint</Application>
  <PresentationFormat>Widescreen</PresentationFormat>
  <Paragraphs>102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ヒラギノ角ゴ Pro W3</vt:lpstr>
      <vt:lpstr>1_Blank Presentation</vt:lpstr>
      <vt:lpstr>Blank Presentation</vt:lpstr>
      <vt:lpstr>2_Blank Presentation</vt:lpstr>
      <vt:lpstr>3_Blank Presentation</vt:lpstr>
      <vt:lpstr>4_Blank Presentation</vt:lpstr>
      <vt:lpstr>5_Blank Presentation</vt:lpstr>
      <vt:lpstr>Chart</vt:lpstr>
      <vt:lpstr>Provincial Assessment Results  2014-2015 </vt:lpstr>
      <vt:lpstr>2014-2015 Large Scale Assessments</vt:lpstr>
      <vt:lpstr>  GRADE 2 READING - Provincial</vt:lpstr>
      <vt:lpstr>Grade 2 Reading: District Comparisons  </vt:lpstr>
      <vt:lpstr>  Grade 9 English Language Arts Reading – Provincial  </vt:lpstr>
      <vt:lpstr>English Language Arts Reading Grade 9: District Comparisons</vt:lpstr>
      <vt:lpstr>English Language Arts Reading Grade 9: Program Comparisons - Provincial   </vt:lpstr>
      <vt:lpstr>Grade 9 English Language Arts Writing - Provincial </vt:lpstr>
      <vt:lpstr>English Language Arts Writing Grade 9: District Comparisons</vt:lpstr>
      <vt:lpstr>English Language Arts Writing  Grade 9: Program Comparisons - Provincial</vt:lpstr>
      <vt:lpstr>GRADE 8 MATHEMATICS - Provincial</vt:lpstr>
      <vt:lpstr>Grade 8 Sample Mathematics Achievement : District Comparisons  </vt:lpstr>
      <vt:lpstr>GRADE 8 MATHEMATICS PROGRAM</vt:lpstr>
      <vt:lpstr>Grade 12 French Second Language Oral Proficiency Early French Immersion Program Results - Provincial</vt:lpstr>
      <vt:lpstr>Grade 12 French Second Language Oral Proficiency Late French Immersion Program Results - Provincial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 Assessment Results  2014-2015</dc:title>
  <dc:creator>Dunnett, Gina (ASD-W)</dc:creator>
  <cp:lastModifiedBy>Clark-Caterini , Carol    (ASD-W)</cp:lastModifiedBy>
  <cp:revision>29</cp:revision>
  <dcterms:created xsi:type="dcterms:W3CDTF">2015-11-15T16:53:57Z</dcterms:created>
  <dcterms:modified xsi:type="dcterms:W3CDTF">2015-12-22T14:54:37Z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0x010100627AF9C1697FE641B6458F212630B3A7</vt:lpwstr>
  </property>
</Properties>
</file>